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77" r:id="rId2"/>
  </p:sldMasterIdLst>
  <p:notesMasterIdLst>
    <p:notesMasterId r:id="rId73"/>
  </p:notesMasterIdLst>
  <p:sldIdLst>
    <p:sldId id="287" r:id="rId3"/>
    <p:sldId id="293" r:id="rId4"/>
    <p:sldId id="324" r:id="rId5"/>
    <p:sldId id="325" r:id="rId6"/>
    <p:sldId id="326" r:id="rId7"/>
    <p:sldId id="257" r:id="rId8"/>
    <p:sldId id="327" r:id="rId9"/>
    <p:sldId id="328" r:id="rId10"/>
    <p:sldId id="258" r:id="rId11"/>
    <p:sldId id="259" r:id="rId12"/>
    <p:sldId id="260" r:id="rId13"/>
    <p:sldId id="261" r:id="rId14"/>
    <p:sldId id="288" r:id="rId15"/>
    <p:sldId id="306" r:id="rId16"/>
    <p:sldId id="263" r:id="rId17"/>
    <p:sldId id="262" r:id="rId18"/>
    <p:sldId id="277" r:id="rId19"/>
    <p:sldId id="294" r:id="rId20"/>
    <p:sldId id="295" r:id="rId21"/>
    <p:sldId id="296" r:id="rId22"/>
    <p:sldId id="297" r:id="rId23"/>
    <p:sldId id="299" r:id="rId24"/>
    <p:sldId id="300" r:id="rId25"/>
    <p:sldId id="266" r:id="rId26"/>
    <p:sldId id="265" r:id="rId27"/>
    <p:sldId id="311" r:id="rId28"/>
    <p:sldId id="317" r:id="rId29"/>
    <p:sldId id="318" r:id="rId30"/>
    <p:sldId id="319" r:id="rId31"/>
    <p:sldId id="264" r:id="rId32"/>
    <p:sldId id="290" r:id="rId33"/>
    <p:sldId id="329" r:id="rId34"/>
    <p:sldId id="330" r:id="rId35"/>
    <p:sldId id="316" r:id="rId36"/>
    <p:sldId id="301" r:id="rId37"/>
    <p:sldId id="269" r:id="rId38"/>
    <p:sldId id="272" r:id="rId39"/>
    <p:sldId id="273" r:id="rId40"/>
    <p:sldId id="270" r:id="rId41"/>
    <p:sldId id="271" r:id="rId42"/>
    <p:sldId id="268" r:id="rId43"/>
    <p:sldId id="304" r:id="rId44"/>
    <p:sldId id="291" r:id="rId45"/>
    <p:sldId id="302" r:id="rId46"/>
    <p:sldId id="303" r:id="rId47"/>
    <p:sldId id="275" r:id="rId48"/>
    <p:sldId id="276" r:id="rId49"/>
    <p:sldId id="307" r:id="rId50"/>
    <p:sldId id="312" r:id="rId51"/>
    <p:sldId id="309" r:id="rId52"/>
    <p:sldId id="285" r:id="rId53"/>
    <p:sldId id="331" r:id="rId54"/>
    <p:sldId id="332" r:id="rId55"/>
    <p:sldId id="279" r:id="rId56"/>
    <p:sldId id="320" r:id="rId57"/>
    <p:sldId id="333" r:id="rId58"/>
    <p:sldId id="334" r:id="rId59"/>
    <p:sldId id="313" r:id="rId60"/>
    <p:sldId id="335" r:id="rId61"/>
    <p:sldId id="336" r:id="rId62"/>
    <p:sldId id="337" r:id="rId63"/>
    <p:sldId id="315" r:id="rId64"/>
    <p:sldId id="283" r:id="rId65"/>
    <p:sldId id="314" r:id="rId66"/>
    <p:sldId id="321" r:id="rId67"/>
    <p:sldId id="322" r:id="rId68"/>
    <p:sldId id="305" r:id="rId69"/>
    <p:sldId id="323" r:id="rId70"/>
    <p:sldId id="292" r:id="rId71"/>
    <p:sldId id="310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599F3-F377-472D-8799-8FC1C81C1ABC}" type="datetimeFigureOut">
              <a:rPr lang="ru-RU" smtClean="0"/>
              <a:t>27.11.2019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94FCE-A498-48B1-8BF9-9B9589777A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816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ru-RU" altLang="ru-RU">
              <a:ea typeface="ＭＳ Ｐゴシック" panose="020B0600070205080204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EFEEC8-6234-4CBF-9F6C-5441A1A5AF8A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78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ru-RU" altLang="ru-RU">
              <a:ea typeface="ＭＳ Ｐゴシック" panose="020B0600070205080204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EFEEC8-6234-4CBF-9F6C-5441A1A5AF8A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89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952E4-22EC-4CE9-BE86-24EEA9232909}" type="datetime1">
              <a:rPr lang="en-US" altLang="ru-RU" smtClean="0"/>
              <a:t>11/27/2019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E7E78-2F8E-4032-A8B8-57C23029E91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 txBox="1">
            <a:spLocks/>
          </p:cNvSpPr>
          <p:nvPr userDrawn="1"/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0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FF4624-5A25-4E55-9254-7C171881503F}" type="datetime1">
              <a:rPr lang="en-US" altLang="ru-RU" smtClean="0"/>
              <a:t>11/27/2019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D7F50-8612-4872-B38F-3286F69D0E18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93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705D8-435F-48D9-8620-32FA442101B3}" type="datetime1">
              <a:rPr lang="en-US" smtClean="0"/>
              <a:t>11/27/2019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911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481268-388A-4FEC-B443-55030A6956EA}" type="datetime1">
              <a:rPr lang="en-US" altLang="ru-RU" smtClean="0"/>
              <a:t>11/27/2019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F0448-F3B1-4062-B66A-9DA1239BF29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345124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FB4B5E-BC6A-4650-B98F-F1961EEE8144}" type="datetime1">
              <a:rPr lang="en-US" altLang="ru-RU" smtClean="0"/>
              <a:t>11/27/2019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FC8A8-551A-4201-BE66-ECB93A0A1032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8185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D3A9-647B-4C8A-BBAD-8D913C94FB09}" type="datetime1">
              <a:rPr lang="en-US" smtClean="0"/>
              <a:t>11/27/2019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9BA9-6FA1-4EF7-956E-8792051A25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42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Click to edit Master text styles</a:t>
            </a:r>
          </a:p>
          <a:p>
            <a:pPr lvl="1"/>
            <a:r>
              <a:rPr lang="en-US" altLang="ru-RU" dirty="0"/>
              <a:t>Second level</a:t>
            </a:r>
          </a:p>
          <a:p>
            <a:pPr lvl="2"/>
            <a:r>
              <a:rPr lang="en-US" altLang="ru-RU" dirty="0"/>
              <a:t>Third level</a:t>
            </a:r>
          </a:p>
          <a:p>
            <a:pPr lvl="3"/>
            <a:r>
              <a:rPr lang="en-US" altLang="ru-RU" dirty="0"/>
              <a:t>Fourth level</a:t>
            </a:r>
          </a:p>
          <a:p>
            <a:pPr lvl="4"/>
            <a:r>
              <a:rPr lang="en-US" altLang="ru-RU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1D2810B-F9ED-433E-A8EB-DEE5644248D8}" type="datetime1">
              <a:rPr lang="en-US" altLang="ru-RU" smtClean="0"/>
              <a:t>11/27/2019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AA693F9-B92E-4216-916B-51FDA3FE28FC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pic>
        <p:nvPicPr>
          <p:cNvPr id="1032" name="Изображение 8" descr="герб_простой_tinkoff.pdf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-73025"/>
            <a:ext cx="11430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 userDrawn="1"/>
        </p:nvCxnSpPr>
        <p:spPr>
          <a:xfrm>
            <a:off x="0" y="908720"/>
            <a:ext cx="9144000" cy="0"/>
          </a:xfrm>
          <a:prstGeom prst="line">
            <a:avLst/>
          </a:prstGeom>
          <a:ln w="38100">
            <a:solidFill>
              <a:srgbClr val="FFDD2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356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kumimoji="1" sz="26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Click to edit Master text styles</a:t>
            </a:r>
          </a:p>
          <a:p>
            <a:pPr lvl="1"/>
            <a:r>
              <a:rPr lang="en-US" altLang="ru-RU" dirty="0"/>
              <a:t>Second level</a:t>
            </a:r>
          </a:p>
          <a:p>
            <a:pPr lvl="2"/>
            <a:r>
              <a:rPr lang="en-US" altLang="ru-RU" dirty="0"/>
              <a:t>Third level</a:t>
            </a:r>
          </a:p>
          <a:p>
            <a:pPr lvl="3"/>
            <a:r>
              <a:rPr lang="en-US" altLang="ru-RU" dirty="0"/>
              <a:t>Fourth level</a:t>
            </a:r>
          </a:p>
          <a:p>
            <a:pPr lvl="4"/>
            <a:r>
              <a:rPr lang="en-US" altLang="ru-RU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AD30DE37-2EA9-493B-B721-930996E79509}" type="datetime1">
              <a:rPr lang="en-US" altLang="ru-RU" smtClean="0"/>
              <a:t>11/27/2019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9177BD9B-798D-48E0-9947-321836D842D0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735691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emf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hyperlink" Target="https://github.com/UGeneF/Cop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0" y="3645024"/>
            <a:ext cx="9144000" cy="2016224"/>
          </a:xfrm>
          <a:prstGeom prst="rect">
            <a:avLst/>
          </a:prstGeom>
          <a:solidFill>
            <a:srgbClr val="FFD823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99" name="Title 1"/>
          <p:cNvSpPr>
            <a:spLocks noGrp="1"/>
          </p:cNvSpPr>
          <p:nvPr>
            <p:ph type="ctrTitle"/>
          </p:nvPr>
        </p:nvSpPr>
        <p:spPr>
          <a:xfrm>
            <a:off x="827584" y="4027164"/>
            <a:ext cx="8244408" cy="1346052"/>
          </a:xfrm>
        </p:spPr>
        <p:txBody>
          <a:bodyPr/>
          <a:lstStyle/>
          <a:p>
            <a:pPr algn="l" eaLnBrk="1" hangingPunct="1"/>
            <a:r>
              <a:rPr kumimoji="0" lang="en-US" altLang="ru-RU" sz="3600" smtClean="0">
                <a:latin typeface="Calibri"/>
                <a:ea typeface="ＭＳ Ｐゴシック" panose="020B0600070205080204" pitchFamily="34" charset="-128"/>
                <a:cs typeface="Calibri"/>
              </a:rPr>
              <a:t>PostgreSQL </a:t>
            </a:r>
            <a: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  <a:t/>
            </a:r>
            <a:b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</a:br>
            <a: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  <a:t>Under Pressure</a:t>
            </a:r>
            <a:endParaRPr kumimoji="0" lang="en-US" altLang="ru-RU" sz="3600" dirty="0">
              <a:latin typeface="Calibri"/>
              <a:ea typeface="ＭＳ Ｐゴシック" panose="020B0600070205080204" pitchFamily="34" charset="-128"/>
              <a:cs typeface="Calibri"/>
            </a:endParaRPr>
          </a:p>
        </p:txBody>
      </p:sp>
      <p:pic>
        <p:nvPicPr>
          <p:cNvPr id="1026" name="Picture 2" descr="https://upload.wikimedia.org/wikipedia/commons/c/c0/PSM_V10_D562_The_hindoo_eart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303" y="0"/>
            <a:ext cx="5199347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gerbi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85" y="855743"/>
            <a:ext cx="2168696" cy="19335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7584" y="5956652"/>
            <a:ext cx="2631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Евгений </a:t>
            </a:r>
            <a:r>
              <a:rPr lang="ru-RU" sz="2400" dirty="0" err="1" smtClean="0"/>
              <a:t>Фирстов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2450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Таблица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2"/>
            <a:ext cx="6799473" cy="4492111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519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Вставка через </a:t>
            </a:r>
            <a:r>
              <a:rPr lang="en-US" dirty="0" smtClean="0"/>
              <a:t>Entity Framework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6" y="2176529"/>
            <a:ext cx="9091484" cy="2957885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318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36" y="0"/>
            <a:ext cx="7548264" cy="65111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19352" y="6294001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Rows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708457" y="2594407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7304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71" y="43161"/>
            <a:ext cx="7428219" cy="6434911"/>
          </a:xfrm>
        </p:spPr>
      </p:pic>
      <p:sp>
        <p:nvSpPr>
          <p:cNvPr id="5" name="TextBox 4"/>
          <p:cNvSpPr txBox="1"/>
          <p:nvPr/>
        </p:nvSpPr>
        <p:spPr>
          <a:xfrm>
            <a:off x="5158860" y="6259812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Rows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737929" y="2590278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ru-RU" sz="2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FC8A8-551A-4201-BE66-ECB93A0A1032}" type="slidenum">
              <a:rPr lang="en-US" altLang="ru-RU" smtClean="0"/>
              <a:pPr>
                <a:defRPr/>
              </a:pPr>
              <a:t>13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52279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682951"/>
          </a:xfrm>
        </p:spPr>
        <p:txBody>
          <a:bodyPr/>
          <a:lstStyle/>
          <a:p>
            <a:r>
              <a:rPr lang="ru-RU" dirty="0" smtClean="0"/>
              <a:t>Какое самое очевидное решение?</a:t>
            </a:r>
            <a:endParaRPr lang="ru-RU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 descr="https://static.tildacdn.com/tild3433-3838-4733-a161-383837326461/question-mark-trans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428" y="2287611"/>
            <a:ext cx="3151143" cy="315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FC8A8-551A-4201-BE66-ECB93A0A1032}" type="slidenum">
              <a:rPr lang="en-US" altLang="ru-RU" smtClean="0"/>
              <a:pPr>
                <a:defRPr/>
              </a:pPr>
              <a:t>14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57278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 изобретать велосипед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036" y="1061819"/>
            <a:ext cx="5103116" cy="5361075"/>
          </a:xfrm>
          <a:prstGeom prst="rect">
            <a:avLst/>
          </a:prstGeom>
        </p:spPr>
      </p:pic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22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Неоптимальный </a:t>
            </a:r>
            <a:r>
              <a:rPr lang="en-US" dirty="0" smtClean="0"/>
              <a:t>SQL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1261"/>
            <a:ext cx="6971410" cy="299723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26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32995" y="2273837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166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32995" y="2995054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99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32995" y="3729150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30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Приложение: </a:t>
            </a:r>
            <a:r>
              <a:rPr lang="ru-RU" dirty="0" err="1" smtClean="0"/>
              <a:t>биллинг</a:t>
            </a:r>
            <a:r>
              <a:rPr lang="ru-RU" dirty="0" smtClean="0"/>
              <a:t> для звонков </a:t>
            </a:r>
            <a:r>
              <a:rPr lang="ru-RU" dirty="0" err="1" smtClean="0"/>
              <a:t>колл</a:t>
            </a:r>
            <a:r>
              <a:rPr lang="ru-RU" dirty="0" smtClean="0"/>
              <a:t>-центра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          </a:t>
            </a:r>
            <a:r>
              <a:rPr lang="ru-RU" sz="2400" dirty="0" smtClean="0"/>
              <a:t>Звонков – миллионы!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ru-RU" sz="2400" dirty="0" smtClean="0"/>
              <a:t>             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      </a:t>
            </a:r>
            <a:endParaRPr lang="ru-RU" dirty="0"/>
          </a:p>
        </p:txBody>
      </p:sp>
      <p:pic>
        <p:nvPicPr>
          <p:cNvPr id="11" name="Picture 7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8283"/>
            <a:ext cx="850900" cy="8636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90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71632" y="4398851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50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84511" y="5132947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75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138"/>
            <a:ext cx="9144000" cy="5145129"/>
          </a:xfr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FC8A8-551A-4201-BE66-ECB93A0A1032}" type="slidenum">
              <a:rPr lang="en-US" altLang="ru-RU" smtClean="0"/>
              <a:pPr>
                <a:defRPr/>
              </a:pPr>
              <a:t>22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44745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138"/>
            <a:ext cx="9144000" cy="5145129"/>
          </a:xfr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FC8A8-551A-4201-BE66-ECB93A0A1032}" type="slidenum">
              <a:rPr lang="en-US" altLang="ru-RU" smtClean="0"/>
              <a:pPr>
                <a:defRPr/>
              </a:pPr>
              <a:t>23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68528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Процедура (функция) в </a:t>
            </a:r>
            <a:r>
              <a:rPr lang="en-US" dirty="0" smtClean="0"/>
              <a:t>PostgreSQL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89531"/>
            <a:ext cx="5818909" cy="5306056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84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Композитный тип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17" y="1365161"/>
            <a:ext cx="7286218" cy="4986921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64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744" y="275185"/>
            <a:ext cx="4202470" cy="6436342"/>
          </a:xfrm>
          <a:prstGeom prst="rect">
            <a:avLst/>
          </a:prstGeom>
        </p:spPr>
      </p:pic>
      <p:sp>
        <p:nvSpPr>
          <p:cNvPr id="2" name="Стрелка вниз 1"/>
          <p:cNvSpPr/>
          <p:nvPr/>
        </p:nvSpPr>
        <p:spPr>
          <a:xfrm>
            <a:off x="5387547" y="2048995"/>
            <a:ext cx="605481" cy="59312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499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744" y="275185"/>
            <a:ext cx="4202470" cy="6436342"/>
          </a:xfrm>
          <a:prstGeom prst="rect">
            <a:avLst/>
          </a:prstGeom>
        </p:spPr>
      </p:pic>
      <p:sp>
        <p:nvSpPr>
          <p:cNvPr id="2" name="Стрелка вниз 1"/>
          <p:cNvSpPr/>
          <p:nvPr/>
        </p:nvSpPr>
        <p:spPr>
          <a:xfrm rot="5400000">
            <a:off x="4269259" y="3196793"/>
            <a:ext cx="605481" cy="59312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14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744" y="275185"/>
            <a:ext cx="4202470" cy="6436342"/>
          </a:xfrm>
          <a:prstGeom prst="rect">
            <a:avLst/>
          </a:prstGeom>
        </p:spPr>
      </p:pic>
      <p:sp>
        <p:nvSpPr>
          <p:cNvPr id="2" name="Стрелка вниз 1"/>
          <p:cNvSpPr/>
          <p:nvPr/>
        </p:nvSpPr>
        <p:spPr>
          <a:xfrm>
            <a:off x="3169507" y="4296544"/>
            <a:ext cx="605481" cy="59312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14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744" y="275185"/>
            <a:ext cx="4202470" cy="6436342"/>
          </a:xfrm>
          <a:prstGeom prst="rect">
            <a:avLst/>
          </a:prstGeom>
        </p:spPr>
      </p:pic>
      <p:sp>
        <p:nvSpPr>
          <p:cNvPr id="2" name="Стрелка вниз 1"/>
          <p:cNvSpPr/>
          <p:nvPr/>
        </p:nvSpPr>
        <p:spPr>
          <a:xfrm rot="16200000">
            <a:off x="4269259" y="5453634"/>
            <a:ext cx="605481" cy="59312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710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Приложение: </a:t>
            </a:r>
            <a:r>
              <a:rPr lang="ru-RU" dirty="0" err="1" smtClean="0"/>
              <a:t>биллинг</a:t>
            </a:r>
            <a:r>
              <a:rPr lang="ru-RU" dirty="0" smtClean="0"/>
              <a:t> для звонков </a:t>
            </a:r>
            <a:r>
              <a:rPr lang="ru-RU" dirty="0" err="1" smtClean="0"/>
              <a:t>колл</a:t>
            </a:r>
            <a:r>
              <a:rPr lang="ru-RU" dirty="0" smtClean="0"/>
              <a:t>-центра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          </a:t>
            </a:r>
            <a:r>
              <a:rPr lang="ru-RU" sz="2400" dirty="0" smtClean="0"/>
              <a:t>Звонков – миллионы!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ru-RU" sz="2400" dirty="0" smtClean="0"/>
              <a:t>             </a:t>
            </a:r>
          </a:p>
          <a:p>
            <a:pPr marL="0" indent="0">
              <a:buNone/>
            </a:pPr>
            <a:r>
              <a:rPr lang="ru-RU" sz="2400" dirty="0"/>
              <a:t> </a:t>
            </a:r>
            <a:r>
              <a:rPr lang="ru-RU" sz="2400" dirty="0" smtClean="0"/>
              <a:t>             </a:t>
            </a:r>
            <a:r>
              <a:rPr lang="ru-RU" sz="2400" dirty="0" smtClean="0"/>
              <a:t>Конвейерная </a:t>
            </a:r>
            <a:r>
              <a:rPr lang="ru-RU" sz="2400" dirty="0" smtClean="0"/>
              <a:t>обработка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             </a:t>
            </a:r>
            <a:endParaRPr lang="ru-RU" sz="2400" dirty="0" smtClean="0"/>
          </a:p>
          <a:p>
            <a:pPr marL="0" indent="0">
              <a:buNone/>
            </a:pPr>
            <a:r>
              <a:rPr lang="ru-RU" sz="2400" dirty="0"/>
              <a:t> </a:t>
            </a:r>
            <a:r>
              <a:rPr lang="ru-RU" sz="2400" dirty="0" smtClean="0"/>
              <a:t>             </a:t>
            </a:r>
          </a:p>
          <a:p>
            <a:pPr marL="0" indent="0">
              <a:buNone/>
            </a:pPr>
            <a:r>
              <a:rPr lang="ru-RU" sz="2400" dirty="0"/>
              <a:t> </a:t>
            </a:r>
            <a:r>
              <a:rPr lang="ru-RU" sz="2400" dirty="0" smtClean="0"/>
              <a:t>             </a:t>
            </a:r>
            <a:endParaRPr lang="ru-RU" dirty="0" smtClean="0"/>
          </a:p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      </a:t>
            </a:r>
            <a:endParaRPr lang="ru-RU" dirty="0"/>
          </a:p>
        </p:txBody>
      </p:sp>
      <p:pic>
        <p:nvPicPr>
          <p:cNvPr id="11" name="Picture 7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8283"/>
            <a:ext cx="850900" cy="863600"/>
          </a:xfrm>
          <a:prstGeom prst="rect">
            <a:avLst/>
          </a:prstGeom>
        </p:spPr>
      </p:pic>
      <p:pic>
        <p:nvPicPr>
          <p:cNvPr id="8" name="Picture 38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2833227"/>
            <a:ext cx="863600" cy="8636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16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36" y="0"/>
            <a:ext cx="7802064" cy="62587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52303" y="6209142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Rows</a:t>
            </a:r>
            <a:endParaRPr lang="ru-RU" sz="24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38657" y="2834970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8037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Обсуждение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88999" y="1600202"/>
            <a:ext cx="8130309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Быстрая вставка – проблема </a:t>
            </a:r>
            <a:r>
              <a:rPr lang="ru-RU" dirty="0" smtClean="0"/>
              <a:t>решена</a:t>
            </a:r>
            <a:endParaRPr lang="ru-RU" dirty="0" smtClean="0"/>
          </a:p>
        </p:txBody>
      </p:sp>
      <p:pic>
        <p:nvPicPr>
          <p:cNvPr id="11" name="Picture 80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3" y="1600202"/>
            <a:ext cx="547355" cy="547355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619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Обсуждение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88999" y="1600202"/>
            <a:ext cx="8130309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Быстрая вставка – проблема решена</a:t>
            </a:r>
          </a:p>
          <a:p>
            <a:pPr marL="0" indent="0">
              <a:buNone/>
            </a:pPr>
            <a:r>
              <a:rPr lang="ru-RU" dirty="0" smtClean="0"/>
              <a:t>На других </a:t>
            </a:r>
            <a:r>
              <a:rPr lang="en-US" dirty="0" smtClean="0"/>
              <a:t>RDBMS </a:t>
            </a:r>
            <a:r>
              <a:rPr lang="ru-RU" dirty="0" smtClean="0"/>
              <a:t>можно также</a:t>
            </a:r>
          </a:p>
          <a:p>
            <a:pPr marL="0" indent="0">
              <a:buNone/>
            </a:pPr>
            <a:endParaRPr lang="ru-RU" dirty="0" smtClean="0"/>
          </a:p>
        </p:txBody>
      </p:sp>
      <p:pic>
        <p:nvPicPr>
          <p:cNvPr id="10" name="Picture 80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4" y="2231728"/>
            <a:ext cx="547355" cy="547355"/>
          </a:xfrm>
          <a:prstGeom prst="rect">
            <a:avLst/>
          </a:prstGeom>
        </p:spPr>
      </p:pic>
      <p:pic>
        <p:nvPicPr>
          <p:cNvPr id="11" name="Picture 80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3" y="1600202"/>
            <a:ext cx="547355" cy="547355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02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Обсуждение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88999" y="1600202"/>
            <a:ext cx="8130309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Быстрая вставка – проблема решена</a:t>
            </a:r>
          </a:p>
          <a:p>
            <a:pPr marL="0" indent="0">
              <a:buNone/>
            </a:pPr>
            <a:r>
              <a:rPr lang="ru-RU" dirty="0" smtClean="0"/>
              <a:t>На других </a:t>
            </a:r>
            <a:r>
              <a:rPr lang="en-US" dirty="0" smtClean="0"/>
              <a:t>RDBMS </a:t>
            </a:r>
            <a:r>
              <a:rPr lang="ru-RU" dirty="0" smtClean="0"/>
              <a:t>можно также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Но есть и минус:</a:t>
            </a:r>
          </a:p>
          <a:p>
            <a:pPr marL="0" indent="0">
              <a:buNone/>
            </a:pPr>
            <a:r>
              <a:rPr lang="ru-RU" dirty="0" smtClean="0"/>
              <a:t>Много, много кода</a:t>
            </a:r>
            <a:endParaRPr lang="ru-RU" dirty="0"/>
          </a:p>
        </p:txBody>
      </p:sp>
      <p:pic>
        <p:nvPicPr>
          <p:cNvPr id="9" name="Picture 69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4" y="3957965"/>
            <a:ext cx="547354" cy="547354"/>
          </a:xfrm>
          <a:prstGeom prst="rect">
            <a:avLst/>
          </a:prstGeom>
        </p:spPr>
      </p:pic>
      <p:pic>
        <p:nvPicPr>
          <p:cNvPr id="10" name="Picture 80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4" y="2231728"/>
            <a:ext cx="547355" cy="547355"/>
          </a:xfrm>
          <a:prstGeom prst="rect">
            <a:avLst/>
          </a:prstGeom>
        </p:spPr>
      </p:pic>
      <p:pic>
        <p:nvPicPr>
          <p:cNvPr id="11" name="Picture 80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3" y="1600202"/>
            <a:ext cx="547355" cy="547355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91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744" y="275185"/>
            <a:ext cx="4202470" cy="643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1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74638"/>
            <a:ext cx="9143999" cy="6220409"/>
          </a:xfr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ru-RU" dirty="0"/>
          </a:p>
        </p:txBody>
      </p:sp>
    </p:spTree>
    <p:extLst>
      <p:ext uri="{BB962C8B-B14F-4D97-AF65-F5344CB8AC3E}">
        <p14:creationId xmlns:p14="http://schemas.microsoft.com/office/powerpoint/2010/main" val="87512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Бинарный импорт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2"/>
            <a:ext cx="8550784" cy="2439698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548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коде с использованием </a:t>
            </a:r>
            <a:r>
              <a:rPr lang="en-US" dirty="0" err="1" smtClean="0"/>
              <a:t>Npgsql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07" y="1600202"/>
            <a:ext cx="8668386" cy="260233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83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коде с использованием </a:t>
            </a:r>
            <a:r>
              <a:rPr lang="en-US" dirty="0" err="1" smtClean="0"/>
              <a:t>Npgsql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" y="1502453"/>
            <a:ext cx="8686800" cy="3915542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4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заголовка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17" y="2873087"/>
            <a:ext cx="5467535" cy="1588131"/>
          </a:xfr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516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Приложение: </a:t>
            </a:r>
            <a:r>
              <a:rPr lang="ru-RU" dirty="0" err="1" smtClean="0"/>
              <a:t>биллинг</a:t>
            </a:r>
            <a:r>
              <a:rPr lang="ru-RU" dirty="0" smtClean="0"/>
              <a:t> для звонков </a:t>
            </a:r>
            <a:r>
              <a:rPr lang="ru-RU" dirty="0" err="1" smtClean="0"/>
              <a:t>колл</a:t>
            </a:r>
            <a:r>
              <a:rPr lang="ru-RU" dirty="0" smtClean="0"/>
              <a:t>-центра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          </a:t>
            </a:r>
            <a:r>
              <a:rPr lang="ru-RU" sz="2400" dirty="0" smtClean="0"/>
              <a:t>Звонков – миллионы!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ru-RU" sz="2400" dirty="0" smtClean="0"/>
              <a:t>             </a:t>
            </a:r>
          </a:p>
          <a:p>
            <a:pPr marL="0" indent="0">
              <a:buNone/>
            </a:pPr>
            <a:r>
              <a:rPr lang="ru-RU" sz="2400" dirty="0"/>
              <a:t> </a:t>
            </a:r>
            <a:r>
              <a:rPr lang="ru-RU" sz="2400" dirty="0" smtClean="0"/>
              <a:t>             </a:t>
            </a:r>
            <a:r>
              <a:rPr lang="ru-RU" sz="2400" dirty="0" smtClean="0"/>
              <a:t>Конвейерная </a:t>
            </a:r>
            <a:r>
              <a:rPr lang="ru-RU" sz="2400" dirty="0" smtClean="0"/>
              <a:t>обработка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             </a:t>
            </a:r>
            <a:endParaRPr lang="ru-RU" sz="2400" dirty="0" smtClean="0"/>
          </a:p>
          <a:p>
            <a:pPr marL="0" indent="0">
              <a:buNone/>
            </a:pPr>
            <a:r>
              <a:rPr lang="ru-RU" sz="2400" dirty="0"/>
              <a:t> </a:t>
            </a:r>
            <a:r>
              <a:rPr lang="ru-RU" sz="2400" dirty="0" smtClean="0"/>
              <a:t>             </a:t>
            </a:r>
          </a:p>
          <a:p>
            <a:pPr marL="0" indent="0">
              <a:buNone/>
            </a:pPr>
            <a:r>
              <a:rPr lang="ru-RU" sz="2400" dirty="0"/>
              <a:t> </a:t>
            </a:r>
            <a:r>
              <a:rPr lang="ru-RU" sz="2400" dirty="0" smtClean="0"/>
              <a:t>             Нужно промежуточное хранилище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      </a:t>
            </a:r>
            <a:endParaRPr lang="ru-RU" dirty="0"/>
          </a:p>
        </p:txBody>
      </p:sp>
      <p:pic>
        <p:nvPicPr>
          <p:cNvPr id="11" name="Picture 7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8283"/>
            <a:ext cx="850900" cy="863600"/>
          </a:xfrm>
          <a:prstGeom prst="rect">
            <a:avLst/>
          </a:prstGeom>
        </p:spPr>
      </p:pic>
      <p:pic>
        <p:nvPicPr>
          <p:cNvPr id="9" name="Picture 60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2" y="4134221"/>
            <a:ext cx="863600" cy="863600"/>
          </a:xfrm>
          <a:prstGeom prst="rect">
            <a:avLst/>
          </a:prstGeom>
        </p:spPr>
      </p:pic>
      <p:pic>
        <p:nvPicPr>
          <p:cNvPr id="8" name="Picture 38" descr="иконки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2833227"/>
            <a:ext cx="863600" cy="8636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71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</a:t>
            </a:r>
            <a:r>
              <a:rPr lang="en-US" dirty="0" smtClean="0"/>
              <a:t> </a:t>
            </a:r>
            <a:r>
              <a:rPr lang="ru-RU" dirty="0" smtClean="0"/>
              <a:t>области данных</a:t>
            </a:r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1166658"/>
            <a:ext cx="6770291" cy="1392876"/>
          </a:xfrm>
        </p:spPr>
      </p:pic>
      <p:pic>
        <p:nvPicPr>
          <p:cNvPr id="11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197" y="2559534"/>
            <a:ext cx="6770291" cy="139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197" y="3952410"/>
            <a:ext cx="6770291" cy="139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5345286"/>
            <a:ext cx="1345845" cy="1345845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1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799135" y="1948606"/>
            <a:ext cx="7772400" cy="1470025"/>
          </a:xfrm>
        </p:spPr>
        <p:txBody>
          <a:bodyPr/>
          <a:lstStyle/>
          <a:p>
            <a:endParaRPr 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-8933"/>
            <a:ext cx="7772400" cy="6448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9880" y="6264057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Rows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470478" y="2555460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7661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10" y="274638"/>
            <a:ext cx="7301583" cy="5966712"/>
          </a:xfr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FC8A8-551A-4201-BE66-ECB93A0A1032}" type="slidenum">
              <a:rPr lang="en-US" altLang="ru-RU" smtClean="0"/>
              <a:pPr>
                <a:defRPr/>
              </a:pPr>
              <a:t>42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22645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Тем временем на куче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0573"/>
              </p:ext>
            </p:extLst>
          </p:nvPr>
        </p:nvGraphicFramePr>
        <p:xfrm>
          <a:off x="628650" y="2327561"/>
          <a:ext cx="7886700" cy="2806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594194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14753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8490247"/>
                    </a:ext>
                  </a:extLst>
                </a:gridCol>
              </a:tblGrid>
              <a:tr h="1274619"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Entity Framework</a:t>
                      </a:r>
                      <a:endParaRPr lang="ru-RU" sz="2400" dirty="0" smtClean="0"/>
                    </a:p>
                    <a:p>
                      <a:pPr algn="ctr"/>
                      <a:r>
                        <a:rPr lang="ru-RU" sz="2400" dirty="0" smtClean="0"/>
                        <a:t>10</a:t>
                      </a:r>
                      <a:r>
                        <a:rPr lang="en-US" sz="2400" dirty="0" smtClean="0"/>
                        <a:t>K</a:t>
                      </a:r>
                      <a:r>
                        <a:rPr lang="en-US" sz="2400" baseline="0" dirty="0" smtClean="0"/>
                        <a:t> rows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Composite types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/>
                        <a:t>10</a:t>
                      </a:r>
                      <a:r>
                        <a:rPr lang="en-US" sz="2400" dirty="0" smtClean="0"/>
                        <a:t>K</a:t>
                      </a:r>
                      <a:r>
                        <a:rPr lang="en-US" sz="2400" baseline="0" dirty="0" smtClean="0"/>
                        <a:t> rows</a:t>
                      </a:r>
                      <a:endParaRPr lang="ru-RU" sz="2400" dirty="0" smtClean="0"/>
                    </a:p>
                    <a:p>
                      <a:pPr algn="ctr"/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Binary import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/>
                        <a:t>10</a:t>
                      </a:r>
                      <a:r>
                        <a:rPr lang="en-US" sz="2400" dirty="0" smtClean="0"/>
                        <a:t>K</a:t>
                      </a:r>
                      <a:r>
                        <a:rPr lang="en-US" sz="2400" baseline="0" dirty="0" smtClean="0"/>
                        <a:t> rows</a:t>
                      </a:r>
                      <a:endParaRPr lang="ru-RU" sz="2400" dirty="0" smtClean="0"/>
                    </a:p>
                    <a:p>
                      <a:pPr algn="ctr"/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02412399"/>
                  </a:ext>
                </a:extLst>
              </a:tr>
              <a:tr h="1274619">
                <a:tc>
                  <a:txBody>
                    <a:bodyPr/>
                    <a:lstStyle/>
                    <a:p>
                      <a:pPr algn="ctr"/>
                      <a:endParaRPr lang="ru-RU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20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21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3079523"/>
                  </a:ext>
                </a:extLst>
              </a:tr>
            </a:tbl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636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Тем временем на куче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2629377"/>
              </p:ext>
            </p:extLst>
          </p:nvPr>
        </p:nvGraphicFramePr>
        <p:xfrm>
          <a:off x="628650" y="2327561"/>
          <a:ext cx="7886700" cy="2806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594194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14753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8490247"/>
                    </a:ext>
                  </a:extLst>
                </a:gridCol>
              </a:tblGrid>
              <a:tr h="1274619"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Entity Framework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/>
                        <a:t>10</a:t>
                      </a:r>
                      <a:r>
                        <a:rPr lang="en-US" sz="2400" dirty="0" smtClean="0"/>
                        <a:t>K</a:t>
                      </a:r>
                      <a:r>
                        <a:rPr lang="en-US" sz="2400" baseline="0" dirty="0" smtClean="0"/>
                        <a:t> rows</a:t>
                      </a:r>
                      <a:endParaRPr lang="ru-RU" sz="2400" dirty="0" smtClean="0"/>
                    </a:p>
                    <a:p>
                      <a:pPr algn="ctr"/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Composite types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/>
                        <a:t>10</a:t>
                      </a:r>
                      <a:r>
                        <a:rPr lang="en-US" sz="2400" dirty="0" smtClean="0"/>
                        <a:t>K</a:t>
                      </a:r>
                      <a:r>
                        <a:rPr lang="en-US" sz="2400" baseline="0" dirty="0" smtClean="0"/>
                        <a:t> rows</a:t>
                      </a:r>
                      <a:endParaRPr lang="ru-RU" sz="2400" dirty="0" smtClean="0"/>
                    </a:p>
                    <a:p>
                      <a:pPr algn="ctr"/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Binary import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/>
                        <a:t>10</a:t>
                      </a:r>
                      <a:r>
                        <a:rPr lang="en-US" sz="2400" dirty="0" smtClean="0"/>
                        <a:t>K</a:t>
                      </a:r>
                      <a:r>
                        <a:rPr lang="en-US" sz="2400" baseline="0" dirty="0" smtClean="0"/>
                        <a:t> rows</a:t>
                      </a:r>
                      <a:endParaRPr lang="ru-RU" sz="2400" dirty="0" smtClean="0"/>
                    </a:p>
                    <a:p>
                      <a:pPr algn="ctr"/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02412399"/>
                  </a:ext>
                </a:extLst>
              </a:tr>
              <a:tr h="1274619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 smtClean="0"/>
                        <a:t>130 Mb</a:t>
                      </a:r>
                      <a:endParaRPr lang="ru-RU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20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21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3079523"/>
                  </a:ext>
                </a:extLst>
              </a:tr>
            </a:tbl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40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00" y="1"/>
            <a:ext cx="5140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Всё – ради генерации </a:t>
            </a:r>
            <a:r>
              <a:rPr lang="en-US" dirty="0" smtClean="0"/>
              <a:t>SQL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773" y="1307305"/>
            <a:ext cx="8977227" cy="5245895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017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</a:t>
            </a:r>
            <a:r>
              <a:rPr lang="en-US" dirty="0" smtClean="0"/>
              <a:t>objects heap (!)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72" y="1593273"/>
            <a:ext cx="8964255" cy="2775051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01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8613406"/>
              </p:ext>
            </p:extLst>
          </p:nvPr>
        </p:nvGraphicFramePr>
        <p:xfrm>
          <a:off x="225380" y="1336528"/>
          <a:ext cx="8693240" cy="39912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3310">
                  <a:extLst>
                    <a:ext uri="{9D8B030D-6E8A-4147-A177-3AD203B41FA5}">
                      <a16:colId xmlns:a16="http://schemas.microsoft.com/office/drawing/2014/main" val="993240252"/>
                    </a:ext>
                  </a:extLst>
                </a:gridCol>
                <a:gridCol w="2173310">
                  <a:extLst>
                    <a:ext uri="{9D8B030D-6E8A-4147-A177-3AD203B41FA5}">
                      <a16:colId xmlns:a16="http://schemas.microsoft.com/office/drawing/2014/main" val="2649766832"/>
                    </a:ext>
                  </a:extLst>
                </a:gridCol>
                <a:gridCol w="2173310">
                  <a:extLst>
                    <a:ext uri="{9D8B030D-6E8A-4147-A177-3AD203B41FA5}">
                      <a16:colId xmlns:a16="http://schemas.microsoft.com/office/drawing/2014/main" val="1603429519"/>
                    </a:ext>
                  </a:extLst>
                </a:gridCol>
                <a:gridCol w="2173310">
                  <a:extLst>
                    <a:ext uri="{9D8B030D-6E8A-4147-A177-3AD203B41FA5}">
                      <a16:colId xmlns:a16="http://schemas.microsoft.com/office/drawing/2014/main" val="2811781141"/>
                    </a:ext>
                  </a:extLst>
                </a:gridCol>
              </a:tblGrid>
              <a:tr h="973735"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Entity Framework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Composite types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Binary</a:t>
                      </a:r>
                      <a:r>
                        <a:rPr lang="en-US" sz="2400" baseline="0" dirty="0" smtClean="0"/>
                        <a:t> import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152632"/>
                  </a:ext>
                </a:extLst>
              </a:tr>
              <a:tr h="76477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Скорость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sz="6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ru-RU" sz="60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ru-RU" sz="60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8046511"/>
                  </a:ext>
                </a:extLst>
              </a:tr>
              <a:tr h="76477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Память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sz="6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ru-RU" sz="60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ru-RU" sz="60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6669439"/>
                  </a:ext>
                </a:extLst>
              </a:tr>
              <a:tr h="973735">
                <a:tc>
                  <a:txBody>
                    <a:bodyPr/>
                    <a:lstStyle/>
                    <a:p>
                      <a:pPr algn="ctr"/>
                      <a:r>
                        <a:rPr lang="ru-RU" sz="2400" baseline="0" dirty="0" smtClean="0"/>
                        <a:t>Простота</a:t>
                      </a:r>
                    </a:p>
                    <a:p>
                      <a:pPr algn="ctr"/>
                      <a:r>
                        <a:rPr lang="ru-RU" sz="2400" baseline="0" dirty="0" smtClean="0"/>
                        <a:t>кода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ru-RU" sz="60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sz="6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chemeClr val="accent6"/>
                          </a:solidFill>
                        </a:rPr>
                        <a:t>+-</a:t>
                      </a:r>
                      <a:endParaRPr lang="ru-RU" sz="6000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0365304"/>
                  </a:ext>
                </a:extLst>
              </a:tr>
            </a:tbl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353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5709795"/>
              </p:ext>
            </p:extLst>
          </p:nvPr>
        </p:nvGraphicFramePr>
        <p:xfrm>
          <a:off x="225380" y="1336528"/>
          <a:ext cx="8693240" cy="39912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3310">
                  <a:extLst>
                    <a:ext uri="{9D8B030D-6E8A-4147-A177-3AD203B41FA5}">
                      <a16:colId xmlns:a16="http://schemas.microsoft.com/office/drawing/2014/main" val="993240252"/>
                    </a:ext>
                  </a:extLst>
                </a:gridCol>
                <a:gridCol w="2173310">
                  <a:extLst>
                    <a:ext uri="{9D8B030D-6E8A-4147-A177-3AD203B41FA5}">
                      <a16:colId xmlns:a16="http://schemas.microsoft.com/office/drawing/2014/main" val="2649766832"/>
                    </a:ext>
                  </a:extLst>
                </a:gridCol>
                <a:gridCol w="2173310">
                  <a:extLst>
                    <a:ext uri="{9D8B030D-6E8A-4147-A177-3AD203B41FA5}">
                      <a16:colId xmlns:a16="http://schemas.microsoft.com/office/drawing/2014/main" val="1603429519"/>
                    </a:ext>
                  </a:extLst>
                </a:gridCol>
                <a:gridCol w="2173310">
                  <a:extLst>
                    <a:ext uri="{9D8B030D-6E8A-4147-A177-3AD203B41FA5}">
                      <a16:colId xmlns:a16="http://schemas.microsoft.com/office/drawing/2014/main" val="2811781141"/>
                    </a:ext>
                  </a:extLst>
                </a:gridCol>
              </a:tblGrid>
              <a:tr h="973735"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Entity Framework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Composite types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Binary</a:t>
                      </a:r>
                      <a:r>
                        <a:rPr lang="en-US" sz="2400" baseline="0" dirty="0" smtClean="0"/>
                        <a:t> import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152632"/>
                  </a:ext>
                </a:extLst>
              </a:tr>
              <a:tr h="76477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Скорость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sz="6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ru-RU" sz="60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ru-RU" sz="60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8046511"/>
                  </a:ext>
                </a:extLst>
              </a:tr>
              <a:tr h="76477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Память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sz="6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ru-RU" sz="60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ru-RU" sz="60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6669439"/>
                  </a:ext>
                </a:extLst>
              </a:tr>
              <a:tr h="973735">
                <a:tc>
                  <a:txBody>
                    <a:bodyPr/>
                    <a:lstStyle/>
                    <a:p>
                      <a:pPr algn="ctr"/>
                      <a:r>
                        <a:rPr lang="ru-RU" sz="2400" baseline="0" dirty="0" smtClean="0"/>
                        <a:t>Простота</a:t>
                      </a:r>
                    </a:p>
                    <a:p>
                      <a:pPr algn="ctr"/>
                      <a:r>
                        <a:rPr lang="ru-RU" sz="2400" baseline="0" dirty="0" smtClean="0"/>
                        <a:t>кода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ru-RU" sz="60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sz="6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chemeClr val="accent6"/>
                          </a:solidFill>
                        </a:rPr>
                        <a:t>+-</a:t>
                      </a:r>
                      <a:endParaRPr lang="ru-RU" sz="6000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0365304"/>
                  </a:ext>
                </a:extLst>
              </a:tr>
            </a:tbl>
          </a:graphicData>
        </a:graphic>
      </p:graphicFrame>
      <p:pic>
        <p:nvPicPr>
          <p:cNvPr id="4" name="Picture 2" descr="https://i.pinimg.com/originals/c3/ad/43/c3ad4357118f5affa2ebc9c0f075308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744" y="5327783"/>
            <a:ext cx="1551904" cy="141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08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ostgresql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469" y="4566021"/>
            <a:ext cx="4455062" cy="274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Приложение: </a:t>
            </a:r>
            <a:r>
              <a:rPr lang="ru-RU" dirty="0" err="1" smtClean="0"/>
              <a:t>биллинг</a:t>
            </a:r>
            <a:r>
              <a:rPr lang="ru-RU" dirty="0" smtClean="0"/>
              <a:t> для звонков </a:t>
            </a:r>
            <a:r>
              <a:rPr lang="ru-RU" dirty="0" err="1" smtClean="0"/>
              <a:t>колл</a:t>
            </a:r>
            <a:r>
              <a:rPr lang="ru-RU" dirty="0" smtClean="0"/>
              <a:t>-центра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          </a:t>
            </a:r>
            <a:r>
              <a:rPr lang="ru-RU" sz="2400" dirty="0" smtClean="0"/>
              <a:t>Звонков – миллионы!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ru-RU" sz="2400" dirty="0" smtClean="0"/>
              <a:t>             </a:t>
            </a:r>
          </a:p>
          <a:p>
            <a:pPr marL="0" indent="0">
              <a:buNone/>
            </a:pPr>
            <a:r>
              <a:rPr lang="ru-RU" sz="2400" dirty="0"/>
              <a:t> </a:t>
            </a:r>
            <a:r>
              <a:rPr lang="ru-RU" sz="2400" dirty="0" smtClean="0"/>
              <a:t>             </a:t>
            </a:r>
            <a:r>
              <a:rPr lang="ru-RU" sz="2400" dirty="0" smtClean="0"/>
              <a:t>Конвейерная </a:t>
            </a:r>
            <a:r>
              <a:rPr lang="ru-RU" sz="2400" dirty="0" smtClean="0"/>
              <a:t>обработка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             </a:t>
            </a:r>
            <a:endParaRPr lang="ru-RU" sz="2400" dirty="0" smtClean="0"/>
          </a:p>
          <a:p>
            <a:pPr marL="0" indent="0">
              <a:buNone/>
            </a:pPr>
            <a:r>
              <a:rPr lang="ru-RU" sz="2400" dirty="0"/>
              <a:t> </a:t>
            </a:r>
            <a:r>
              <a:rPr lang="ru-RU" sz="2400" dirty="0" smtClean="0"/>
              <a:t>             </a:t>
            </a:r>
          </a:p>
          <a:p>
            <a:pPr marL="0" indent="0">
              <a:buNone/>
            </a:pPr>
            <a:r>
              <a:rPr lang="ru-RU" sz="2400" dirty="0"/>
              <a:t> </a:t>
            </a:r>
            <a:r>
              <a:rPr lang="ru-RU" sz="2400" dirty="0" smtClean="0"/>
              <a:t>             Нужно промежуточное хранилище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      </a:t>
            </a:r>
            <a:endParaRPr lang="ru-RU" dirty="0"/>
          </a:p>
        </p:txBody>
      </p:sp>
      <p:pic>
        <p:nvPicPr>
          <p:cNvPr id="11" name="Picture 7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8283"/>
            <a:ext cx="850900" cy="863600"/>
          </a:xfrm>
          <a:prstGeom prst="rect">
            <a:avLst/>
          </a:prstGeom>
        </p:spPr>
      </p:pic>
      <p:pic>
        <p:nvPicPr>
          <p:cNvPr id="9" name="Picture 60" descr="иконки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2" y="4134221"/>
            <a:ext cx="863600" cy="863600"/>
          </a:xfrm>
          <a:prstGeom prst="rect">
            <a:avLst/>
          </a:prstGeom>
        </p:spPr>
      </p:pic>
      <p:pic>
        <p:nvPicPr>
          <p:cNvPr id="8" name="Picture 38" descr="иконки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2833227"/>
            <a:ext cx="863600" cy="8636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880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567041"/>
          </a:xfrm>
        </p:spPr>
        <p:txBody>
          <a:bodyPr/>
          <a:lstStyle/>
          <a:p>
            <a:r>
              <a:rPr lang="ru-RU" dirty="0" smtClean="0"/>
              <a:t>Почему вставка в большие таблицы – медленная?</a:t>
            </a:r>
            <a:endParaRPr lang="ru-RU" dirty="0"/>
          </a:p>
        </p:txBody>
      </p:sp>
      <p:sp>
        <p:nvSpPr>
          <p:cNvPr id="9" name="Объект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" name="Picture 2" descr="https://static.tildacdn.com/tild3433-3838-4733-a161-383837326461/question-mark-trans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428" y="2287611"/>
            <a:ext cx="3151143" cy="315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FC8A8-551A-4201-BE66-ECB93A0A1032}" type="slidenum">
              <a:rPr lang="en-US" altLang="ru-RU" smtClean="0"/>
              <a:pPr>
                <a:defRPr/>
              </a:pPr>
              <a:t>50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42350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03220"/>
            <a:ext cx="843741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CPU</a:t>
            </a:r>
            <a:r>
              <a:rPr lang="ru-RU" dirty="0" smtClean="0"/>
              <a:t> </a:t>
            </a:r>
            <a:r>
              <a:rPr lang="en-US" dirty="0" smtClean="0"/>
              <a:t>full-time </a:t>
            </a:r>
            <a:r>
              <a:rPr lang="ru-RU" dirty="0" smtClean="0"/>
              <a:t>выполняет задачи высокого</a:t>
            </a:r>
            <a:r>
              <a:rPr lang="en-US" dirty="0"/>
              <a:t> </a:t>
            </a:r>
            <a:r>
              <a:rPr lang="ru-RU" dirty="0" smtClean="0"/>
              <a:t>приоритета</a:t>
            </a:r>
          </a:p>
          <a:p>
            <a:pPr marL="0" indent="0">
              <a:buNone/>
            </a:pPr>
            <a:r>
              <a:rPr lang="en-US" dirty="0" smtClean="0"/>
              <a:t>     </a:t>
            </a:r>
            <a:endParaRPr lang="ru-RU" dirty="0"/>
          </a:p>
        </p:txBody>
      </p:sp>
      <p:pic>
        <p:nvPicPr>
          <p:cNvPr id="4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2"/>
            <a:ext cx="431800" cy="431800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159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03220"/>
            <a:ext cx="843741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CPU</a:t>
            </a:r>
            <a:r>
              <a:rPr lang="ru-RU" dirty="0" smtClean="0"/>
              <a:t> </a:t>
            </a:r>
            <a:r>
              <a:rPr lang="en-US" dirty="0" smtClean="0"/>
              <a:t>full-time </a:t>
            </a:r>
            <a:r>
              <a:rPr lang="ru-RU" dirty="0" smtClean="0"/>
              <a:t>выполняет задачи высокого</a:t>
            </a:r>
            <a:r>
              <a:rPr lang="en-US" dirty="0"/>
              <a:t> </a:t>
            </a:r>
            <a:r>
              <a:rPr lang="ru-RU" dirty="0" smtClean="0"/>
              <a:t>приоритета</a:t>
            </a:r>
          </a:p>
          <a:p>
            <a:pPr marL="0" indent="0">
              <a:buNone/>
            </a:pPr>
            <a:r>
              <a:rPr lang="en-US" dirty="0" smtClean="0"/>
              <a:t>     CPU </a:t>
            </a:r>
            <a:r>
              <a:rPr lang="ru-RU" dirty="0" smtClean="0"/>
              <a:t>активен 90-100% времени </a:t>
            </a:r>
          </a:p>
          <a:p>
            <a:pPr marL="0" indent="0">
              <a:buNone/>
            </a:pPr>
            <a:r>
              <a:rPr lang="en-US" dirty="0" smtClean="0"/>
              <a:t>     </a:t>
            </a:r>
            <a:endParaRPr lang="ru-RU" dirty="0"/>
          </a:p>
        </p:txBody>
      </p:sp>
      <p:pic>
        <p:nvPicPr>
          <p:cNvPr id="4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2"/>
            <a:ext cx="431800" cy="431800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2158"/>
            <a:ext cx="431800" cy="431800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279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03220"/>
            <a:ext cx="843741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CPU</a:t>
            </a:r>
            <a:r>
              <a:rPr lang="ru-RU" dirty="0" smtClean="0"/>
              <a:t> </a:t>
            </a:r>
            <a:r>
              <a:rPr lang="en-US" dirty="0" smtClean="0"/>
              <a:t>full-time </a:t>
            </a:r>
            <a:r>
              <a:rPr lang="ru-RU" dirty="0" smtClean="0"/>
              <a:t>выполняет задачи высокого</a:t>
            </a:r>
            <a:r>
              <a:rPr lang="en-US" dirty="0"/>
              <a:t> </a:t>
            </a:r>
            <a:r>
              <a:rPr lang="ru-RU" dirty="0" smtClean="0"/>
              <a:t>приоритета</a:t>
            </a:r>
          </a:p>
          <a:p>
            <a:pPr marL="0" indent="0">
              <a:buNone/>
            </a:pPr>
            <a:r>
              <a:rPr lang="en-US" dirty="0" smtClean="0"/>
              <a:t>     CPU </a:t>
            </a:r>
            <a:r>
              <a:rPr lang="ru-RU" dirty="0" smtClean="0"/>
              <a:t>активен 90-100% времени </a:t>
            </a: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ru-RU" dirty="0" smtClean="0"/>
              <a:t>Износ систем охлаждения</a:t>
            </a:r>
            <a:endParaRPr lang="ru-RU" dirty="0"/>
          </a:p>
        </p:txBody>
      </p:sp>
      <p:pic>
        <p:nvPicPr>
          <p:cNvPr id="4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2"/>
            <a:ext cx="431800" cy="431800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2158"/>
            <a:ext cx="431800" cy="431800"/>
          </a:xfrm>
          <a:prstGeom prst="rect">
            <a:avLst/>
          </a:prstGeom>
        </p:spPr>
      </p:pic>
      <p:pic>
        <p:nvPicPr>
          <p:cNvPr id="6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68714"/>
            <a:ext cx="431800" cy="431800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08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Партиционирование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2" y="1828800"/>
            <a:ext cx="8510648" cy="3772496"/>
          </a:xfr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877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Партиционирование</a:t>
            </a:r>
            <a:r>
              <a:rPr lang="ru-RU" dirty="0" smtClean="0"/>
              <a:t> – удобно!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41" y="1258846"/>
            <a:ext cx="4363059" cy="1819529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55</a:t>
            </a:fld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237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Партиционирование</a:t>
            </a:r>
            <a:r>
              <a:rPr lang="ru-RU" dirty="0" smtClean="0"/>
              <a:t> – удобно!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450" y="1631617"/>
            <a:ext cx="3991532" cy="106694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41" y="1258846"/>
            <a:ext cx="4363059" cy="1819529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82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Партиционирование</a:t>
            </a:r>
            <a:r>
              <a:rPr lang="ru-RU" dirty="0" smtClean="0"/>
              <a:t> – удобно!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450" y="1631617"/>
            <a:ext cx="3991532" cy="106694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41" y="1258846"/>
            <a:ext cx="4363059" cy="181952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88" y="3984578"/>
            <a:ext cx="8326012" cy="1286054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399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Главное – правильно выбрать ключ!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800" dirty="0" smtClean="0"/>
              <a:t>	По значению столбца</a:t>
            </a:r>
          </a:p>
          <a:p>
            <a:endParaRPr lang="ru-RU" sz="2800" dirty="0"/>
          </a:p>
        </p:txBody>
      </p:sp>
      <p:pic>
        <p:nvPicPr>
          <p:cNvPr id="6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0441"/>
            <a:ext cx="431800" cy="431800"/>
          </a:xfrm>
          <a:prstGeom prst="rect">
            <a:avLst/>
          </a:prstGeom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856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Главное – правильно выбрать ключ!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800" dirty="0" smtClean="0"/>
              <a:t>	По значению столбца</a:t>
            </a:r>
          </a:p>
          <a:p>
            <a:endParaRPr lang="ru-RU" sz="2800" dirty="0"/>
          </a:p>
          <a:p>
            <a:pPr marL="0" indent="0">
              <a:buNone/>
            </a:pPr>
            <a:r>
              <a:rPr lang="ru-RU" sz="2800" dirty="0" smtClean="0"/>
              <a:t>	По диапазону значений</a:t>
            </a:r>
          </a:p>
          <a:p>
            <a:endParaRPr lang="ru-RU" sz="2800" dirty="0"/>
          </a:p>
        </p:txBody>
      </p:sp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54788"/>
            <a:ext cx="431800" cy="431800"/>
          </a:xfrm>
          <a:prstGeom prst="rect">
            <a:avLst/>
          </a:prstGeom>
        </p:spPr>
      </p:pic>
      <p:pic>
        <p:nvPicPr>
          <p:cNvPr id="6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0441"/>
            <a:ext cx="431800" cy="431800"/>
          </a:xfrm>
          <a:prstGeom prst="rect">
            <a:avLst/>
          </a:prstGeom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408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5236" y="1183656"/>
            <a:ext cx="7661564" cy="5178037"/>
          </a:xfrm>
        </p:spPr>
        <p:txBody>
          <a:bodyPr/>
          <a:lstStyle/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Чем нас не устроил </a:t>
            </a:r>
            <a:r>
              <a:rPr lang="en-US" sz="2400" dirty="0" smtClean="0"/>
              <a:t>Entity Framework</a:t>
            </a:r>
            <a:r>
              <a:rPr lang="ru-RU" sz="2400" dirty="0" smtClean="0"/>
              <a:t>?</a:t>
            </a:r>
          </a:p>
          <a:p>
            <a:pPr marL="0" indent="0">
              <a:buNone/>
            </a:pPr>
            <a:endParaRPr lang="ru-RU" sz="2400" dirty="0" smtClean="0"/>
          </a:p>
        </p:txBody>
      </p:sp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4170"/>
            <a:ext cx="431800" cy="43180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38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Главное – правильно выбрать ключ!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800" dirty="0" smtClean="0"/>
              <a:t>	По значению столбца</a:t>
            </a:r>
          </a:p>
          <a:p>
            <a:endParaRPr lang="ru-RU" sz="2800" dirty="0"/>
          </a:p>
          <a:p>
            <a:pPr marL="0" indent="0">
              <a:buNone/>
            </a:pPr>
            <a:r>
              <a:rPr lang="ru-RU" sz="2800" dirty="0" smtClean="0"/>
              <a:t>	По диапазону значений</a:t>
            </a:r>
          </a:p>
          <a:p>
            <a:endParaRPr lang="ru-RU" sz="2800" dirty="0"/>
          </a:p>
          <a:p>
            <a:pPr marL="0" indent="0">
              <a:buNone/>
            </a:pPr>
            <a:r>
              <a:rPr lang="ru-RU" sz="2800" dirty="0" smtClean="0"/>
              <a:t>	По </a:t>
            </a:r>
            <a:r>
              <a:rPr lang="ru-RU" sz="2800" dirty="0" err="1" smtClean="0"/>
              <a:t>хешу</a:t>
            </a:r>
            <a:endParaRPr lang="ru-RU" sz="2800" dirty="0"/>
          </a:p>
        </p:txBody>
      </p:sp>
      <p:pic>
        <p:nvPicPr>
          <p:cNvPr id="4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39882"/>
            <a:ext cx="431800" cy="431800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54788"/>
            <a:ext cx="431800" cy="431800"/>
          </a:xfrm>
          <a:prstGeom prst="rect">
            <a:avLst/>
          </a:prstGeom>
        </p:spPr>
      </p:pic>
      <p:pic>
        <p:nvPicPr>
          <p:cNvPr id="6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0441"/>
            <a:ext cx="431800" cy="431800"/>
          </a:xfrm>
          <a:prstGeom prst="rect">
            <a:avLst/>
          </a:prstGeom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80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Главное – правильно выбрать ключ!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800" dirty="0" smtClean="0"/>
              <a:t>	По значению столбца</a:t>
            </a:r>
          </a:p>
          <a:p>
            <a:endParaRPr lang="ru-RU" sz="2800" dirty="0"/>
          </a:p>
          <a:p>
            <a:pPr marL="0" indent="0">
              <a:buNone/>
            </a:pPr>
            <a:r>
              <a:rPr lang="ru-RU" sz="2800" dirty="0" smtClean="0"/>
              <a:t>	По диапазону значений</a:t>
            </a:r>
          </a:p>
          <a:p>
            <a:endParaRPr lang="ru-RU" sz="2800" dirty="0"/>
          </a:p>
          <a:p>
            <a:pPr marL="0" indent="0">
              <a:buNone/>
            </a:pPr>
            <a:r>
              <a:rPr lang="ru-RU" sz="2800" dirty="0" smtClean="0"/>
              <a:t>	По </a:t>
            </a:r>
            <a:r>
              <a:rPr lang="ru-RU" sz="2800" dirty="0" err="1" smtClean="0"/>
              <a:t>хешу</a:t>
            </a:r>
            <a:endParaRPr lang="ru-RU" sz="2800" dirty="0"/>
          </a:p>
        </p:txBody>
      </p:sp>
      <p:pic>
        <p:nvPicPr>
          <p:cNvPr id="4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39882"/>
            <a:ext cx="431800" cy="431800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54788"/>
            <a:ext cx="431800" cy="431800"/>
          </a:xfrm>
          <a:prstGeom prst="rect">
            <a:avLst/>
          </a:prstGeom>
        </p:spPr>
      </p:pic>
      <p:pic>
        <p:nvPicPr>
          <p:cNvPr id="6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0441"/>
            <a:ext cx="431800" cy="4318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4887742"/>
            <a:ext cx="3620005" cy="1238423"/>
          </a:xfrm>
          <a:prstGeom prst="rect">
            <a:avLst/>
          </a:prstGeom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399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 </a:t>
            </a:r>
            <a:r>
              <a:rPr lang="en-US" dirty="0" smtClean="0"/>
              <a:t>COPY </a:t>
            </a:r>
            <a:r>
              <a:rPr lang="ru-RU" dirty="0" smtClean="0"/>
              <a:t>- проблемка </a:t>
            </a:r>
            <a:r>
              <a:rPr lang="ru-RU" dirty="0" smtClean="0">
                <a:sym typeface="Wingdings" panose="05000000000000000000" pitchFamily="2" charset="2"/>
              </a:rPr>
              <a:t>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ru-RU" sz="2400" dirty="0" err="1" smtClean="0"/>
              <a:t>Партицию</a:t>
            </a:r>
            <a:r>
              <a:rPr lang="ru-RU" sz="2400" dirty="0" smtClean="0"/>
              <a:t> нужно указать явно</a:t>
            </a:r>
          </a:p>
        </p:txBody>
      </p:sp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98856"/>
            <a:ext cx="431800" cy="4318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35" y="2623751"/>
            <a:ext cx="6536724" cy="1003106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36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Postgres</a:t>
            </a:r>
            <a:r>
              <a:rPr lang="en-US" dirty="0" smtClean="0"/>
              <a:t> 12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10146"/>
            <a:ext cx="8229600" cy="4616020"/>
          </a:xfrm>
        </p:spPr>
        <p:txBody>
          <a:bodyPr/>
          <a:lstStyle/>
          <a:p>
            <a:pPr marL="0" indent="0">
              <a:buNone/>
            </a:pPr>
            <a:r>
              <a:rPr lang="ru-RU" sz="2800" dirty="0" smtClean="0"/>
              <a:t>     </a:t>
            </a:r>
            <a:r>
              <a:rPr lang="en-US" sz="2400" dirty="0" smtClean="0"/>
              <a:t>B-Tree </a:t>
            </a:r>
            <a:r>
              <a:rPr lang="ru-RU" sz="2400" dirty="0" smtClean="0"/>
              <a:t>занимает меньше памяти (</a:t>
            </a:r>
            <a:r>
              <a:rPr lang="en-US" sz="2400" dirty="0" smtClean="0"/>
              <a:t>&lt;40%</a:t>
            </a:r>
            <a:r>
              <a:rPr lang="ru-RU" sz="2400" dirty="0" smtClean="0"/>
              <a:t>)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      Таблицы с тысячами </a:t>
            </a:r>
            <a:r>
              <a:rPr lang="ru-RU" sz="2400" dirty="0" err="1" smtClean="0"/>
              <a:t>партиций</a:t>
            </a:r>
            <a:r>
              <a:rPr lang="ru-RU" sz="2400" dirty="0" smtClean="0"/>
              <a:t> работают быстрее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      </a:t>
            </a:r>
            <a:r>
              <a:rPr lang="en-US" sz="2400" dirty="0" smtClean="0"/>
              <a:t>COPY </a:t>
            </a:r>
            <a:r>
              <a:rPr lang="ru-RU" sz="2400" dirty="0" smtClean="0"/>
              <a:t>можно нацелить в основную таблицу:</a:t>
            </a:r>
            <a:endParaRPr lang="en-US" sz="2400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71" y="3761930"/>
            <a:ext cx="7097058" cy="2114304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89042"/>
            <a:ext cx="431800" cy="431800"/>
          </a:xfrm>
          <a:prstGeom prst="rect">
            <a:avLst/>
          </a:prstGeom>
        </p:spPr>
      </p:pic>
      <p:pic>
        <p:nvPicPr>
          <p:cNvPr id="6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30130"/>
            <a:ext cx="431800" cy="431800"/>
          </a:xfrm>
          <a:prstGeom prst="rect">
            <a:avLst/>
          </a:prstGeom>
        </p:spPr>
      </p:pic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59586"/>
            <a:ext cx="431800" cy="431800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182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	Решает проблему громоздкого кода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tx2"/>
                </a:solidFill>
              </a:rPr>
              <a:t>	</a:t>
            </a:r>
          </a:p>
          <a:p>
            <a:pPr marL="0" indent="0">
              <a:buNone/>
            </a:pPr>
            <a:r>
              <a:rPr lang="ru-RU" dirty="0">
                <a:solidFill>
                  <a:schemeClr val="tx2"/>
                </a:solidFill>
              </a:rPr>
              <a:t>	</a:t>
            </a:r>
            <a:r>
              <a:rPr lang="en-US" u="sng" dirty="0" smtClean="0">
                <a:solidFill>
                  <a:schemeClr val="tx2"/>
                </a:solidFill>
                <a:hlinkClick r:id="rId2"/>
              </a:rPr>
              <a:t>https</a:t>
            </a:r>
            <a:r>
              <a:rPr lang="en-US" u="sng" dirty="0">
                <a:solidFill>
                  <a:schemeClr val="tx2"/>
                </a:solidFill>
                <a:hlinkClick r:id="rId2"/>
              </a:rPr>
              <a:t>://github.com/UGeneF/Copy</a:t>
            </a:r>
            <a:endParaRPr lang="ru-RU" u="sng" dirty="0">
              <a:solidFill>
                <a:schemeClr val="tx2"/>
              </a:solidFill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Библиотека на </a:t>
            </a:r>
            <a:r>
              <a:rPr lang="ru-RU" smtClean="0"/>
              <a:t>гитхабе</a:t>
            </a:r>
            <a:endParaRPr lang="ru-RU" dirty="0"/>
          </a:p>
        </p:txBody>
      </p:sp>
      <p:pic>
        <p:nvPicPr>
          <p:cNvPr id="6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06961"/>
            <a:ext cx="431800" cy="431800"/>
          </a:xfrm>
          <a:prstGeom prst="rect">
            <a:avLst/>
          </a:prstGeom>
        </p:spPr>
      </p:pic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21867"/>
            <a:ext cx="431800" cy="4318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122" y="3138761"/>
            <a:ext cx="3541756" cy="3541756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3D7F50-8612-4872-B38F-3286F69D0E18}" type="slidenum">
              <a:rPr lang="en-US" altLang="ru-RU" smtClean="0"/>
              <a:pPr>
                <a:defRPr/>
              </a:pPr>
              <a:t>64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72296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935" y="1109241"/>
            <a:ext cx="7278130" cy="5372861"/>
          </a:xfrm>
          <a:prstGeom prst="rect">
            <a:avLst/>
          </a:prstGeom>
        </p:spPr>
      </p:pic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Было много кода</a:t>
            </a:r>
            <a:endParaRPr lang="ru-RU" dirty="0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3D7F50-8612-4872-B38F-3286F69D0E18}" type="slidenum">
              <a:rPr lang="en-US" altLang="ru-RU" smtClean="0"/>
              <a:pPr>
                <a:defRPr/>
              </a:pPr>
              <a:t>65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17624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Сделали лаконично и удобно</a:t>
            </a:r>
            <a:endParaRPr lang="ru-RU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81417"/>
            <a:ext cx="8162665" cy="1428716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3D7F50-8612-4872-B38F-3286F69D0E18}" type="slidenum">
              <a:rPr lang="en-US" altLang="ru-RU" smtClean="0"/>
              <a:pPr>
                <a:defRPr/>
              </a:pPr>
              <a:t>66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35478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42" y="1617180"/>
            <a:ext cx="8723515" cy="402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7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Если что – пишите: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@</a:t>
            </a:r>
            <a:r>
              <a:rPr lang="en-US" dirty="0" err="1" smtClean="0"/>
              <a:t>ugenef</a:t>
            </a:r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Контакты</a:t>
            </a:r>
            <a:endParaRPr lang="ru-RU" dirty="0"/>
          </a:p>
        </p:txBody>
      </p:sp>
      <p:pic>
        <p:nvPicPr>
          <p:cNvPr id="1028" name="Picture 4" descr="https://static2.tgstat.com/public/images/channels/_0/9b/9bed7deb9274bce57feba6ef1633799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98854"/>
            <a:ext cx="825113" cy="82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3D7F50-8612-4872-B38F-3286F69D0E18}" type="slidenum">
              <a:rPr lang="en-US" altLang="ru-RU" smtClean="0"/>
              <a:pPr>
                <a:defRPr/>
              </a:pPr>
              <a:t>68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00247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3933056"/>
            <a:ext cx="9144000" cy="1690688"/>
          </a:xfrm>
          <a:prstGeom prst="rect">
            <a:avLst/>
          </a:prstGeom>
          <a:solidFill>
            <a:srgbClr val="FFDD2E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 bwMode="auto">
          <a:xfrm>
            <a:off x="1692275" y="4490182"/>
            <a:ext cx="5759450" cy="57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MS PGothic" charset="0"/>
              </a:rPr>
              <a:t>Дальше действовать будем мы!</a:t>
            </a:r>
          </a:p>
        </p:txBody>
      </p:sp>
      <p:pic>
        <p:nvPicPr>
          <p:cNvPr id="7" name="Picture 6" descr="all-logos-tinkoff_150113_RG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796" y="1360344"/>
            <a:ext cx="4826476" cy="1276568"/>
          </a:xfrm>
          <a:prstGeom prst="rect">
            <a:avLst/>
          </a:prstGeom>
        </p:spPr>
      </p:pic>
      <p:pic>
        <p:nvPicPr>
          <p:cNvPr id="9" name="Picture 8" descr="Tinkoff-RU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67" y="6093296"/>
            <a:ext cx="1540466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2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5236" y="1183656"/>
            <a:ext cx="7661564" cy="5178037"/>
          </a:xfrm>
        </p:spPr>
        <p:txBody>
          <a:bodyPr/>
          <a:lstStyle/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Чем нас не устроил </a:t>
            </a:r>
            <a:r>
              <a:rPr lang="en-US" sz="2400" dirty="0" smtClean="0"/>
              <a:t>Entity Framework</a:t>
            </a:r>
            <a:r>
              <a:rPr lang="ru-RU" sz="2400" dirty="0" smtClean="0"/>
              <a:t>?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Вставка через хранимые процедуры</a:t>
            </a:r>
            <a:r>
              <a:rPr lang="en-US" sz="2400" dirty="0" smtClean="0"/>
              <a:t> (</a:t>
            </a:r>
            <a:r>
              <a:rPr lang="ru-RU" sz="2400" dirty="0" smtClean="0"/>
              <a:t>функции</a:t>
            </a:r>
            <a:r>
              <a:rPr lang="en-US" sz="2400" dirty="0" smtClean="0"/>
              <a:t>)</a:t>
            </a:r>
            <a:endParaRPr lang="ru-RU" sz="2400" dirty="0" smtClean="0"/>
          </a:p>
          <a:p>
            <a:pPr marL="0" indent="0">
              <a:buNone/>
            </a:pPr>
            <a:endParaRPr lang="ru-RU" sz="2400" dirty="0" smtClean="0"/>
          </a:p>
        </p:txBody>
      </p:sp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4170"/>
            <a:ext cx="431800" cy="431800"/>
          </a:xfrm>
          <a:prstGeom prst="rect">
            <a:avLst/>
          </a:prstGeom>
        </p:spPr>
      </p:pic>
      <p:pic>
        <p:nvPicPr>
          <p:cNvPr id="8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3831"/>
            <a:ext cx="431800" cy="43180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76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72" y="-58023"/>
            <a:ext cx="9237372" cy="6916023"/>
          </a:xfr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FC8A8-551A-4201-BE66-ECB93A0A1032}" type="slidenum">
              <a:rPr lang="en-US" altLang="ru-RU" smtClean="0"/>
              <a:pPr>
                <a:defRPr/>
              </a:pPr>
              <a:t>70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15890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5236" y="1183656"/>
            <a:ext cx="7661564" cy="5178037"/>
          </a:xfrm>
        </p:spPr>
        <p:txBody>
          <a:bodyPr/>
          <a:lstStyle/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Чем нас не устроил </a:t>
            </a:r>
            <a:r>
              <a:rPr lang="en-US" sz="2400" dirty="0" smtClean="0"/>
              <a:t>Entity Framework</a:t>
            </a:r>
            <a:r>
              <a:rPr lang="ru-RU" sz="2400" dirty="0" smtClean="0"/>
              <a:t>?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Вставка через хранимые процедуры</a:t>
            </a:r>
            <a:r>
              <a:rPr lang="en-US" sz="2400" dirty="0" smtClean="0"/>
              <a:t> (</a:t>
            </a:r>
            <a:r>
              <a:rPr lang="ru-RU" sz="2400" dirty="0" smtClean="0"/>
              <a:t>функции</a:t>
            </a:r>
            <a:r>
              <a:rPr lang="en-US" sz="2400" dirty="0" smtClean="0"/>
              <a:t>)</a:t>
            </a:r>
            <a:endParaRPr lang="ru-RU" sz="2400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Лучший вариант импорта</a:t>
            </a:r>
          </a:p>
        </p:txBody>
      </p:sp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4170"/>
            <a:ext cx="431800" cy="431800"/>
          </a:xfrm>
          <a:prstGeom prst="rect">
            <a:avLst/>
          </a:prstGeom>
        </p:spPr>
      </p:pic>
      <p:pic>
        <p:nvPicPr>
          <p:cNvPr id="8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3831"/>
            <a:ext cx="431800" cy="431800"/>
          </a:xfrm>
          <a:prstGeom prst="rect">
            <a:avLst/>
          </a:prstGeom>
        </p:spPr>
      </p:pic>
      <p:pic>
        <p:nvPicPr>
          <p:cNvPr id="9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34726"/>
            <a:ext cx="431800" cy="43180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389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2"/>
            <a:ext cx="6960364" cy="4248259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58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3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2072</TotalTime>
  <Words>537</Words>
  <Application>Microsoft Office PowerPoint</Application>
  <PresentationFormat>Экран (4:3)</PresentationFormat>
  <Paragraphs>269</Paragraphs>
  <Slides>70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70</vt:i4>
      </vt:variant>
    </vt:vector>
  </HeadingPairs>
  <TitlesOfParts>
    <vt:vector size="78" baseType="lpstr">
      <vt:lpstr>MS PGothic</vt:lpstr>
      <vt:lpstr>MS PGothic</vt:lpstr>
      <vt:lpstr>Arial</vt:lpstr>
      <vt:lpstr>Calibri</vt:lpstr>
      <vt:lpstr>Cambria</vt:lpstr>
      <vt:lpstr>Wingdings</vt:lpstr>
      <vt:lpstr>Office Theme</vt:lpstr>
      <vt:lpstr>1_Office Theme</vt:lpstr>
      <vt:lpstr>PostgreSQL  Under Pressure</vt:lpstr>
      <vt:lpstr>Приложение: биллинг для звонков колл-центра</vt:lpstr>
      <vt:lpstr>Приложение: биллинг для звонков колл-центра</vt:lpstr>
      <vt:lpstr>Приложение: биллинг для звонков колл-центра</vt:lpstr>
      <vt:lpstr>Приложение: биллинг для звонков колл-центра</vt:lpstr>
      <vt:lpstr>Содержание</vt:lpstr>
      <vt:lpstr>Содержание</vt:lpstr>
      <vt:lpstr>Содержание</vt:lpstr>
      <vt:lpstr>Модель</vt:lpstr>
      <vt:lpstr>Таблица</vt:lpstr>
      <vt:lpstr>Вставка через Entity Framework</vt:lpstr>
      <vt:lpstr>Презентация PowerPoint</vt:lpstr>
      <vt:lpstr>Презентация PowerPoint</vt:lpstr>
      <vt:lpstr>Какое самое очевидное решение?</vt:lpstr>
      <vt:lpstr>Не изобретать велосипед</vt:lpstr>
      <vt:lpstr>Неоптимальный SQL</vt:lpstr>
      <vt:lpstr>Разбор каждого INSERT`а</vt:lpstr>
      <vt:lpstr>Разбор каждого INSERT`а</vt:lpstr>
      <vt:lpstr>Разбор каждого INSERT`а</vt:lpstr>
      <vt:lpstr>Разбор каждого INSERT`а</vt:lpstr>
      <vt:lpstr>Разбор каждого INSERT`а</vt:lpstr>
      <vt:lpstr>Презентация PowerPoint</vt:lpstr>
      <vt:lpstr>Презентация PowerPoint</vt:lpstr>
      <vt:lpstr>Процедура (функция) в PostgreSQL</vt:lpstr>
      <vt:lpstr>Композитный тип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Обсуждение</vt:lpstr>
      <vt:lpstr>Обсуждение</vt:lpstr>
      <vt:lpstr>Обсуждение</vt:lpstr>
      <vt:lpstr>Презентация PowerPoint</vt:lpstr>
      <vt:lpstr>Презентация PowerPoint</vt:lpstr>
      <vt:lpstr>Бинарный импорт</vt:lpstr>
      <vt:lpstr>В коде с использованием Npgsql</vt:lpstr>
      <vt:lpstr>В коде с использованием Npgsql</vt:lpstr>
      <vt:lpstr>Структура заголовка</vt:lpstr>
      <vt:lpstr>Структура области данных</vt:lpstr>
      <vt:lpstr>Презентация PowerPoint</vt:lpstr>
      <vt:lpstr>Презентация PowerPoint</vt:lpstr>
      <vt:lpstr>Тем временем на куче</vt:lpstr>
      <vt:lpstr>Тем временем на куче</vt:lpstr>
      <vt:lpstr>Презентация PowerPoint</vt:lpstr>
      <vt:lpstr>Всё – ради генерации SQL</vt:lpstr>
      <vt:lpstr>Large objects heap (!)</vt:lpstr>
      <vt:lpstr>Сравнение</vt:lpstr>
      <vt:lpstr>Сравнение</vt:lpstr>
      <vt:lpstr>Почему вставка в большие таблицы – медленная?</vt:lpstr>
      <vt:lpstr>SWAP</vt:lpstr>
      <vt:lpstr>SWAP</vt:lpstr>
      <vt:lpstr>SWAP</vt:lpstr>
      <vt:lpstr>Партиционирование</vt:lpstr>
      <vt:lpstr>Партиционирование – удобно!</vt:lpstr>
      <vt:lpstr>Партиционирование – удобно!</vt:lpstr>
      <vt:lpstr>Партиционирование – удобно!</vt:lpstr>
      <vt:lpstr>Главное – правильно выбрать ключ!</vt:lpstr>
      <vt:lpstr>Главное – правильно выбрать ключ!</vt:lpstr>
      <vt:lpstr>Главное – правильно выбрать ключ!</vt:lpstr>
      <vt:lpstr>Главное – правильно выбрать ключ!</vt:lpstr>
      <vt:lpstr>С COPY - проблемка </vt:lpstr>
      <vt:lpstr>Postgres 12</vt:lpstr>
      <vt:lpstr>Библиотека на гитхабе</vt:lpstr>
      <vt:lpstr>Было много кода</vt:lpstr>
      <vt:lpstr>Сделали лаконично и удобно</vt:lpstr>
      <vt:lpstr>Презентация PowerPoint</vt:lpstr>
      <vt:lpstr>Контакты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Джон Смит</dc:creator>
  <cp:lastModifiedBy>Джон Смит</cp:lastModifiedBy>
  <cp:revision>100</cp:revision>
  <dcterms:created xsi:type="dcterms:W3CDTF">2019-10-20T03:10:23Z</dcterms:created>
  <dcterms:modified xsi:type="dcterms:W3CDTF">2019-11-27T16:47:54Z</dcterms:modified>
</cp:coreProperties>
</file>